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24" r:id="rId5"/>
    <p:sldId id="325" r:id="rId6"/>
    <p:sldId id="311" r:id="rId7"/>
    <p:sldId id="322" r:id="rId8"/>
    <p:sldId id="312" r:id="rId9"/>
    <p:sldId id="323" r:id="rId10"/>
    <p:sldId id="326" r:id="rId11"/>
    <p:sldId id="327" r:id="rId12"/>
    <p:sldId id="328" r:id="rId13"/>
    <p:sldId id="32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5E2CE-5D48-45B1-9930-04B9E586861D}" v="2" dt="2020-08-07T19:27:15.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8/12/2020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8/12/2020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8/12/2020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8/12/2020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8/12/2020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9073-AFB3-4981-A706-426C8248447C}"/>
              </a:ext>
            </a:extLst>
          </p:cNvPr>
          <p:cNvSpPr>
            <a:spLocks noGrp="1"/>
          </p:cNvSpPr>
          <p:nvPr>
            <p:ph type="ctrTitle"/>
          </p:nvPr>
        </p:nvSpPr>
        <p:spPr/>
        <p:txBody>
          <a:bodyPr>
            <a:normAutofit fontScale="90000"/>
          </a:bodyPr>
          <a:lstStyle/>
          <a:p>
            <a:r>
              <a:rPr lang="en-US" dirty="0"/>
              <a:t>Environmental Planning Sub Committee</a:t>
            </a:r>
          </a:p>
        </p:txBody>
      </p:sp>
      <p:sp>
        <p:nvSpPr>
          <p:cNvPr id="3" name="Subtitle 2">
            <a:extLst>
              <a:ext uri="{FF2B5EF4-FFF2-40B4-BE49-F238E27FC236}">
                <a16:creationId xmlns:a16="http://schemas.microsoft.com/office/drawing/2014/main" id="{296A2499-FA86-49E9-BBC7-FE32BE4F1AAF}"/>
              </a:ext>
            </a:extLst>
          </p:cNvPr>
          <p:cNvSpPr>
            <a:spLocks noGrp="1"/>
          </p:cNvSpPr>
          <p:nvPr>
            <p:ph type="subTitle" idx="1"/>
          </p:nvPr>
        </p:nvSpPr>
        <p:spPr/>
        <p:txBody>
          <a:bodyPr>
            <a:normAutofit fontScale="62500" lnSpcReduction="20000"/>
          </a:bodyPr>
          <a:lstStyle/>
          <a:p>
            <a:r>
              <a:rPr lang="en-US" dirty="0"/>
              <a:t>Brooks Andrews, Committee Chair </a:t>
            </a:r>
          </a:p>
          <a:p>
            <a:r>
              <a:rPr lang="en-US" dirty="0"/>
              <a:t>08/12/20</a:t>
            </a:r>
          </a:p>
        </p:txBody>
      </p:sp>
    </p:spTree>
    <p:extLst>
      <p:ext uri="{BB962C8B-B14F-4D97-AF65-F5344CB8AC3E}">
        <p14:creationId xmlns:p14="http://schemas.microsoft.com/office/powerpoint/2010/main" val="90152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EEDDC6-30AB-4D08-BA36-080E001CC12A}"/>
              </a:ext>
            </a:extLst>
          </p:cNvPr>
          <p:cNvSpPr>
            <a:spLocks noGrp="1"/>
          </p:cNvSpPr>
          <p:nvPr>
            <p:ph type="ctrTitle"/>
          </p:nvPr>
        </p:nvSpPr>
        <p:spPr/>
        <p:txBody>
          <a:bodyPr/>
          <a:lstStyle/>
          <a:p>
            <a:r>
              <a:rPr lang="en-US" dirty="0"/>
              <a:t>Close</a:t>
            </a:r>
          </a:p>
        </p:txBody>
      </p:sp>
      <p:sp>
        <p:nvSpPr>
          <p:cNvPr id="5" name="Subtitle 4">
            <a:extLst>
              <a:ext uri="{FF2B5EF4-FFF2-40B4-BE49-F238E27FC236}">
                <a16:creationId xmlns:a16="http://schemas.microsoft.com/office/drawing/2014/main" id="{AC2B5194-A713-4654-8EC0-5A90D99DF1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834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6893-63C5-4432-B052-C02F348DE4B4}"/>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2418433C-729C-412F-BFE4-9FF850A6C525}"/>
              </a:ext>
            </a:extLst>
          </p:cNvPr>
          <p:cNvSpPr>
            <a:spLocks noGrp="1"/>
          </p:cNvSpPr>
          <p:nvPr>
            <p:ph idx="1"/>
          </p:nvPr>
        </p:nvSpPr>
        <p:spPr/>
        <p:txBody>
          <a:bodyPr/>
          <a:lstStyle/>
          <a:p>
            <a:r>
              <a:rPr lang="en-US" b="1" dirty="0"/>
              <a:t>Welcome, Opening and Roll Call – Chairman Andrews			4:00-4:05pm</a:t>
            </a:r>
          </a:p>
          <a:p>
            <a:r>
              <a:rPr lang="en-US" b="1" dirty="0"/>
              <a:t>Sub Committee Structure and Working Group Update – Chairman Andrews	4:05-4:15pm</a:t>
            </a:r>
          </a:p>
          <a:p>
            <a:r>
              <a:rPr lang="en-US" b="1" dirty="0"/>
              <a:t>Adaptation Action Area (AAA) Report Summary and Recommendations </a:t>
            </a:r>
          </a:p>
          <a:p>
            <a:pPr lvl="1"/>
            <a:r>
              <a:rPr lang="en-US" sz="1400" b="1" dirty="0"/>
              <a:t> </a:t>
            </a:r>
            <a:r>
              <a:rPr lang="en-US" sz="1400" b="1" i="0" dirty="0">
                <a:effectLst/>
              </a:rPr>
              <a:t>Emily Pierce</a:t>
            </a:r>
            <a:r>
              <a:rPr lang="en-US" sz="1400" b="1" i="0" dirty="0">
                <a:effectLst/>
                <a:latin typeface="Arial" panose="020B0604020202020204" pitchFamily="34" charset="0"/>
              </a:rPr>
              <a:t>							</a:t>
            </a:r>
            <a:r>
              <a:rPr lang="en-US" sz="1400" b="1" i="0" dirty="0">
                <a:effectLst/>
              </a:rPr>
              <a:t>4:15-4:45pm</a:t>
            </a:r>
          </a:p>
          <a:p>
            <a:r>
              <a:rPr lang="en-US" b="1" dirty="0"/>
              <a:t>Working Group Breakout Session					4:45-5:15pm</a:t>
            </a:r>
          </a:p>
          <a:p>
            <a:r>
              <a:rPr lang="en-US" b="1" dirty="0"/>
              <a:t>Working Group Report Out						5:15-5:30pm</a:t>
            </a:r>
          </a:p>
          <a:p>
            <a:r>
              <a:rPr lang="en-US" b="1" dirty="0"/>
              <a:t>Close								5:30pm</a:t>
            </a:r>
            <a:r>
              <a:rPr lang="en-US" dirty="0"/>
              <a:t>		</a:t>
            </a:r>
          </a:p>
          <a:p>
            <a:endParaRPr lang="en-US" dirty="0"/>
          </a:p>
          <a:p>
            <a:endParaRPr lang="en-US" dirty="0"/>
          </a:p>
        </p:txBody>
      </p:sp>
    </p:spTree>
    <p:extLst>
      <p:ext uri="{BB962C8B-B14F-4D97-AF65-F5344CB8AC3E}">
        <p14:creationId xmlns:p14="http://schemas.microsoft.com/office/powerpoint/2010/main" val="241575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78BB3-2548-41E4-A536-76A222C026DD}"/>
              </a:ext>
            </a:extLst>
          </p:cNvPr>
          <p:cNvSpPr>
            <a:spLocks noGrp="1"/>
          </p:cNvSpPr>
          <p:nvPr>
            <p:ph type="title"/>
          </p:nvPr>
        </p:nvSpPr>
        <p:spPr>
          <a:xfrm>
            <a:off x="1066800" y="578986"/>
            <a:ext cx="10058400" cy="1371600"/>
          </a:xfrm>
        </p:spPr>
        <p:txBody>
          <a:bodyPr/>
          <a:lstStyle/>
          <a:p>
            <a:pPr algn="ctr"/>
            <a:endParaRPr lang="en-US" dirty="0"/>
          </a:p>
        </p:txBody>
      </p:sp>
      <p:graphicFrame>
        <p:nvGraphicFramePr>
          <p:cNvPr id="6" name="Table 6">
            <a:extLst>
              <a:ext uri="{FF2B5EF4-FFF2-40B4-BE49-F238E27FC236}">
                <a16:creationId xmlns:a16="http://schemas.microsoft.com/office/drawing/2014/main" id="{854B6AF1-CE04-4F40-A7FC-D28C1C05A0E7}"/>
              </a:ext>
            </a:extLst>
          </p:cNvPr>
          <p:cNvGraphicFramePr>
            <a:graphicFrameLocks noGrp="1"/>
          </p:cNvGraphicFramePr>
          <p:nvPr>
            <p:ph idx="1"/>
            <p:extLst>
              <p:ext uri="{D42A27DB-BD31-4B8C-83A1-F6EECF244321}">
                <p14:modId xmlns:p14="http://schemas.microsoft.com/office/powerpoint/2010/main" val="614174221"/>
              </p:ext>
            </p:extLst>
          </p:nvPr>
        </p:nvGraphicFramePr>
        <p:xfrm>
          <a:off x="1066800" y="1464235"/>
          <a:ext cx="10058400" cy="5032585"/>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3563472889"/>
                    </a:ext>
                  </a:extLst>
                </a:gridCol>
                <a:gridCol w="3352800">
                  <a:extLst>
                    <a:ext uri="{9D8B030D-6E8A-4147-A177-3AD203B41FA5}">
                      <a16:colId xmlns:a16="http://schemas.microsoft.com/office/drawing/2014/main" val="837862294"/>
                    </a:ext>
                  </a:extLst>
                </a:gridCol>
                <a:gridCol w="3352800">
                  <a:extLst>
                    <a:ext uri="{9D8B030D-6E8A-4147-A177-3AD203B41FA5}">
                      <a16:colId xmlns:a16="http://schemas.microsoft.com/office/drawing/2014/main" val="1698304996"/>
                    </a:ext>
                  </a:extLst>
                </a:gridCol>
              </a:tblGrid>
              <a:tr h="484045">
                <a:tc gridSpan="3">
                  <a:txBody>
                    <a:bodyPr/>
                    <a:lstStyle/>
                    <a:p>
                      <a:pPr algn="ctr"/>
                      <a:r>
                        <a:rPr lang="en-US" sz="2400" dirty="0"/>
                        <a:t>Land Use Planning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213789734"/>
                  </a:ext>
                </a:extLst>
              </a:tr>
              <a:tr h="428391">
                <a:tc gridSpan="3">
                  <a:txBody>
                    <a:bodyPr/>
                    <a:lstStyle/>
                    <a:p>
                      <a:pPr algn="ctr"/>
                      <a:r>
                        <a:rPr lang="en-US" sz="2400" b="1" dirty="0">
                          <a:highlight>
                            <a:srgbClr val="00FFFF"/>
                          </a:highlight>
                        </a:rPr>
                        <a:t>Environmental Justice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305557136"/>
                  </a:ext>
                </a:extLst>
              </a:tr>
              <a:tr h="739416">
                <a:tc>
                  <a:txBody>
                    <a:bodyPr/>
                    <a:lstStyle/>
                    <a:p>
                      <a:pPr algn="ctr"/>
                      <a:r>
                        <a:rPr lang="en-US" sz="1600" b="1" u="sng" dirty="0">
                          <a:solidFill>
                            <a:srgbClr val="00B0F0"/>
                          </a:solidFill>
                        </a:rPr>
                        <a:t>Hazard 1: Sea/River Level Rise – Coastal Surge, Extreme Tides</a:t>
                      </a:r>
                    </a:p>
                  </a:txBody>
                  <a:tcPr/>
                </a:tc>
                <a:tc>
                  <a:txBody>
                    <a:bodyPr/>
                    <a:lstStyle/>
                    <a:p>
                      <a:pPr algn="ctr"/>
                      <a:r>
                        <a:rPr lang="en-US" sz="1600" b="1" u="sng" dirty="0">
                          <a:solidFill>
                            <a:srgbClr val="002060"/>
                          </a:solidFill>
                        </a:rPr>
                        <a:t>Hazard 2: Extreme Precipitation Events and Rain Pattern</a:t>
                      </a:r>
                    </a:p>
                  </a:txBody>
                  <a:tcPr/>
                </a:tc>
                <a:tc>
                  <a:txBody>
                    <a:bodyPr/>
                    <a:lstStyle/>
                    <a:p>
                      <a:pPr algn="ctr"/>
                      <a:r>
                        <a:rPr lang="en-US" sz="1600" b="1" u="sng" dirty="0">
                          <a:solidFill>
                            <a:srgbClr val="FF0000"/>
                          </a:solidFill>
                        </a:rPr>
                        <a:t>Hazard 3: Mean Temperature Increase and Heat Waves</a:t>
                      </a:r>
                    </a:p>
                  </a:txBody>
                  <a:tcPr/>
                </a:tc>
                <a:extLst>
                  <a:ext uri="{0D108BD9-81ED-4DB2-BD59-A6C34878D82A}">
                    <a16:rowId xmlns:a16="http://schemas.microsoft.com/office/drawing/2014/main" val="2178383230"/>
                  </a:ext>
                </a:extLst>
              </a:tr>
              <a:tr h="428391">
                <a:tc>
                  <a:txBody>
                    <a:bodyPr/>
                    <a:lstStyle/>
                    <a:p>
                      <a:pPr algn="ctr"/>
                      <a:r>
                        <a:rPr lang="en-US" sz="1600" dirty="0"/>
                        <a:t>Coastal, River and Tributary Shoreline Impact</a:t>
                      </a:r>
                    </a:p>
                  </a:txBody>
                  <a:tcPr/>
                </a:tc>
                <a:tc>
                  <a:txBody>
                    <a:bodyPr/>
                    <a:lstStyle/>
                    <a:p>
                      <a:pPr algn="ctr"/>
                      <a:r>
                        <a:rPr lang="en-US" sz="1600" dirty="0"/>
                        <a:t>Shoreline Impact </a:t>
                      </a:r>
                    </a:p>
                  </a:txBody>
                  <a:tcPr/>
                </a:tc>
                <a:tc>
                  <a:txBody>
                    <a:bodyPr/>
                    <a:lstStyle/>
                    <a:p>
                      <a:pPr algn="ctr"/>
                      <a:r>
                        <a:rPr lang="en-US" sz="1600" dirty="0"/>
                        <a:t>Contribution to Ocean and River’s Surface Temperature Rise</a:t>
                      </a:r>
                    </a:p>
                  </a:txBody>
                  <a:tcPr/>
                </a:tc>
                <a:extLst>
                  <a:ext uri="{0D108BD9-81ED-4DB2-BD59-A6C34878D82A}">
                    <a16:rowId xmlns:a16="http://schemas.microsoft.com/office/drawing/2014/main" val="1065675915"/>
                  </a:ext>
                </a:extLst>
              </a:tr>
              <a:tr h="633998">
                <a:tc>
                  <a:txBody>
                    <a:bodyPr/>
                    <a:lstStyle/>
                    <a:p>
                      <a:pPr algn="ctr"/>
                      <a:r>
                        <a:rPr lang="en-US" sz="1600" dirty="0"/>
                        <a:t>Economic, Health, Social and Safety Impact of  Flooding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Functionality of Stormwater Mgt Systems and Wetlands</a:t>
                      </a:r>
                    </a:p>
                  </a:txBody>
                  <a:tcPr/>
                </a:tc>
                <a:tc>
                  <a:txBody>
                    <a:bodyPr/>
                    <a:lstStyle/>
                    <a:p>
                      <a:pPr algn="ctr"/>
                      <a:r>
                        <a:rPr lang="en-US" sz="1600" dirty="0"/>
                        <a:t> Impact on Health and Well-being of Residents </a:t>
                      </a:r>
                    </a:p>
                  </a:txBody>
                  <a:tcPr/>
                </a:tc>
                <a:extLst>
                  <a:ext uri="{0D108BD9-81ED-4DB2-BD59-A6C34878D82A}">
                    <a16:rowId xmlns:a16="http://schemas.microsoft.com/office/drawing/2014/main" val="3201683741"/>
                  </a:ext>
                </a:extLst>
              </a:tr>
              <a:tr h="905711">
                <a:tc>
                  <a:txBody>
                    <a:bodyPr/>
                    <a:lstStyle/>
                    <a:p>
                      <a:pPr algn="ctr"/>
                      <a:r>
                        <a:rPr lang="en-US" sz="1600" dirty="0"/>
                        <a:t>Saltwater Intrusion</a:t>
                      </a:r>
                    </a:p>
                  </a:txBody>
                  <a:tcPr/>
                </a:tc>
                <a:tc>
                  <a:txBody>
                    <a:bodyPr/>
                    <a:lstStyle/>
                    <a:p>
                      <a:pPr algn="ctr"/>
                      <a:r>
                        <a:rPr lang="en-US" sz="1600" dirty="0"/>
                        <a:t>Economic, Health, Social and Safety Impact of Flooded Streets, Homes and Businesses</a:t>
                      </a:r>
                    </a:p>
                  </a:txBody>
                  <a:tcPr/>
                </a:tc>
                <a:tc>
                  <a:txBody>
                    <a:bodyPr/>
                    <a:lstStyle/>
                    <a:p>
                      <a:pPr algn="ctr"/>
                      <a:r>
                        <a:rPr lang="en-US" sz="1400" dirty="0"/>
                        <a:t>Contribution to Droughts and Wildfires</a:t>
                      </a:r>
                    </a:p>
                  </a:txBody>
                  <a:tcPr/>
                </a:tc>
                <a:extLst>
                  <a:ext uri="{0D108BD9-81ED-4DB2-BD59-A6C34878D82A}">
                    <a16:rowId xmlns:a16="http://schemas.microsoft.com/office/drawing/2014/main" val="3415189619"/>
                  </a:ext>
                </a:extLst>
              </a:tr>
              <a:tr h="905711">
                <a:tc>
                  <a:txBody>
                    <a:bodyPr/>
                    <a:lstStyle/>
                    <a:p>
                      <a:pPr algn="ctr"/>
                      <a:r>
                        <a:rPr lang="en-US" sz="1600" dirty="0"/>
                        <a:t>Riverine (St Johns, Tributaries and Wetlands) Health, Depth and Resilience</a:t>
                      </a:r>
                    </a:p>
                  </a:txBody>
                  <a:tcPr/>
                </a:tc>
                <a:tc>
                  <a:txBody>
                    <a:bodyPr/>
                    <a:lstStyle/>
                    <a:p>
                      <a:pPr algn="ctr"/>
                      <a:r>
                        <a:rPr lang="en-US" sz="1600" dirty="0"/>
                        <a:t>Run Off Contribution to Poor Water Quality in River and Its Tributaries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 Impact on Vegetation and Agriculture</a:t>
                      </a:r>
                    </a:p>
                    <a:p>
                      <a:pPr algn="ctr"/>
                      <a:endParaRPr lang="en-US" sz="1600" dirty="0"/>
                    </a:p>
                  </a:txBody>
                  <a:tcPr/>
                </a:tc>
                <a:extLst>
                  <a:ext uri="{0D108BD9-81ED-4DB2-BD59-A6C34878D82A}">
                    <a16:rowId xmlns:a16="http://schemas.microsoft.com/office/drawing/2014/main" val="3243378933"/>
                  </a:ext>
                </a:extLst>
              </a:tr>
            </a:tbl>
          </a:graphicData>
        </a:graphic>
      </p:graphicFrame>
      <p:sp>
        <p:nvSpPr>
          <p:cNvPr id="5" name="Rectangle 4">
            <a:extLst>
              <a:ext uri="{FF2B5EF4-FFF2-40B4-BE49-F238E27FC236}">
                <a16:creationId xmlns:a16="http://schemas.microsoft.com/office/drawing/2014/main" id="{F8320A83-9DC4-4006-9369-6D3B02280F97}"/>
              </a:ext>
            </a:extLst>
          </p:cNvPr>
          <p:cNvSpPr/>
          <p:nvPr/>
        </p:nvSpPr>
        <p:spPr>
          <a:xfrm>
            <a:off x="2449001" y="413142"/>
            <a:ext cx="7418567" cy="993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Environmental Planning Structure</a:t>
            </a:r>
          </a:p>
        </p:txBody>
      </p:sp>
    </p:spTree>
    <p:extLst>
      <p:ext uri="{BB962C8B-B14F-4D97-AF65-F5344CB8AC3E}">
        <p14:creationId xmlns:p14="http://schemas.microsoft.com/office/powerpoint/2010/main" val="394243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036D-3BAC-4503-AC5A-7AF0B60C3134}"/>
              </a:ext>
            </a:extLst>
          </p:cNvPr>
          <p:cNvSpPr>
            <a:spLocks noGrp="1"/>
          </p:cNvSpPr>
          <p:nvPr>
            <p:ph type="title"/>
          </p:nvPr>
        </p:nvSpPr>
        <p:spPr/>
        <p:txBody>
          <a:bodyPr/>
          <a:lstStyle/>
          <a:p>
            <a:r>
              <a:rPr lang="en-US" b="1" dirty="0"/>
              <a:t>Comments on Sub Committee Structure</a:t>
            </a:r>
          </a:p>
        </p:txBody>
      </p:sp>
      <p:sp>
        <p:nvSpPr>
          <p:cNvPr id="3" name="Content Placeholder 2">
            <a:extLst>
              <a:ext uri="{FF2B5EF4-FFF2-40B4-BE49-F238E27FC236}">
                <a16:creationId xmlns:a16="http://schemas.microsoft.com/office/drawing/2014/main" id="{5725E240-FBEA-49F3-867C-1998908C9FC3}"/>
              </a:ext>
            </a:extLst>
          </p:cNvPr>
          <p:cNvSpPr>
            <a:spLocks noGrp="1"/>
          </p:cNvSpPr>
          <p:nvPr>
            <p:ph idx="1"/>
          </p:nvPr>
        </p:nvSpPr>
        <p:spPr>
          <a:xfrm>
            <a:off x="1066800" y="1681699"/>
            <a:ext cx="10058400" cy="3849624"/>
          </a:xfrm>
        </p:spPr>
        <p:txBody>
          <a:bodyPr>
            <a:normAutofit fontScale="70000" lnSpcReduction="20000"/>
          </a:bodyPr>
          <a:lstStyle/>
          <a:p>
            <a:r>
              <a:rPr lang="en-US" b="1" dirty="0"/>
              <a:t>Three working groups established to take a deeper dive into needs, policy changes and recommendations</a:t>
            </a:r>
          </a:p>
          <a:p>
            <a:r>
              <a:rPr lang="en-US" b="1" dirty="0"/>
              <a:t>Working groups to meet for breakout sessions during full Sub Committee meeting for the next several Sub Committee Zoom meetings</a:t>
            </a:r>
          </a:p>
          <a:p>
            <a:r>
              <a:rPr lang="en-US" b="1" dirty="0"/>
              <a:t>All three working group topics should focus on future conditions that will impact the quality of life, safety and community resiliency for Duval County</a:t>
            </a:r>
          </a:p>
          <a:p>
            <a:r>
              <a:rPr lang="en-US" b="1" dirty="0"/>
              <a:t>All three working groups should incorporate the vulnerability and solutions associated with the cross functional needs around land use planning and environmental justice  for each of the three hazards</a:t>
            </a:r>
          </a:p>
          <a:p>
            <a:r>
              <a:rPr lang="en-US" b="1" dirty="0"/>
              <a:t>Examples of impact associated with all three hazards have been updated. The ‘impact’ is not complete nor should be considered limiting</a:t>
            </a:r>
          </a:p>
          <a:p>
            <a:r>
              <a:rPr lang="en-US" b="1" dirty="0"/>
              <a:t>Hazard 1: Sea/River Level Rise, Coastal Surge and Extreme Tides – Develop environmental-based recommendations associated with resilient  shorelines, nature- based waterfront solutions, dune preservation, saltwater intrusion into our aquifer and the health and resilience of our riverine (St Johns, its tributaries and wetlands) </a:t>
            </a:r>
          </a:p>
          <a:p>
            <a:r>
              <a:rPr lang="en-US" b="1" dirty="0"/>
              <a:t>Hazard 2: Extreme Precipitation Events and Changes in Rain Pattern – Develop solutions to mitigate the economic, water quality, health and social impact of extreme rain events to protect our shorelines, allow for improved resiliency from increased volumes of storm water through adaptation of wetlands and improved storm water management  and expansion of tree canopy. </a:t>
            </a:r>
          </a:p>
          <a:p>
            <a:r>
              <a:rPr lang="en-US" b="1" dirty="0"/>
              <a:t>Hazard 3: Mean Temperature Increase and Heat Waves – Develop a prioritized list of recommendations to mitigate the impact of temperature increase and heat waves. Develop policies around use of green infrastructure, environmentally appropriate management of pavement design, the mitigation of drought and wildfires and the effective preservation and expansion of the county’s tree canopy. </a:t>
            </a:r>
          </a:p>
          <a:p>
            <a:r>
              <a:rPr lang="en-US" b="1" dirty="0"/>
              <a:t>While GHG mitigation can be considered as appropriate, it was agreed this may be a longer- term, separate study.</a:t>
            </a:r>
          </a:p>
          <a:p>
            <a:endParaRPr lang="en-US" dirty="0"/>
          </a:p>
        </p:txBody>
      </p:sp>
    </p:spTree>
    <p:extLst>
      <p:ext uri="{BB962C8B-B14F-4D97-AF65-F5344CB8AC3E}">
        <p14:creationId xmlns:p14="http://schemas.microsoft.com/office/powerpoint/2010/main" val="397413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60274-CDD7-4478-B705-B51774D0A737}"/>
              </a:ext>
            </a:extLst>
          </p:cNvPr>
          <p:cNvSpPr>
            <a:spLocks noGrp="1"/>
          </p:cNvSpPr>
          <p:nvPr>
            <p:ph type="title"/>
          </p:nvPr>
        </p:nvSpPr>
        <p:spPr/>
        <p:txBody>
          <a:bodyPr/>
          <a:lstStyle/>
          <a:p>
            <a:pPr algn="ctr"/>
            <a:r>
              <a:rPr lang="en-US" dirty="0"/>
              <a:t>Proposed Assignments</a:t>
            </a:r>
            <a:br>
              <a:rPr lang="en-US" dirty="0"/>
            </a:br>
            <a:r>
              <a:rPr lang="en-US" dirty="0"/>
              <a:t>*Working Group Co-Leaders</a:t>
            </a:r>
          </a:p>
        </p:txBody>
      </p:sp>
      <p:graphicFrame>
        <p:nvGraphicFramePr>
          <p:cNvPr id="4" name="Table 4">
            <a:extLst>
              <a:ext uri="{FF2B5EF4-FFF2-40B4-BE49-F238E27FC236}">
                <a16:creationId xmlns:a16="http://schemas.microsoft.com/office/drawing/2014/main" id="{5832E552-8600-49EA-B713-6534AAB3565C}"/>
              </a:ext>
            </a:extLst>
          </p:cNvPr>
          <p:cNvGraphicFramePr>
            <a:graphicFrameLocks noGrp="1"/>
          </p:cNvGraphicFramePr>
          <p:nvPr>
            <p:ph idx="1"/>
            <p:extLst>
              <p:ext uri="{D42A27DB-BD31-4B8C-83A1-F6EECF244321}">
                <p14:modId xmlns:p14="http://schemas.microsoft.com/office/powerpoint/2010/main" val="1259951496"/>
              </p:ext>
            </p:extLst>
          </p:nvPr>
        </p:nvGraphicFramePr>
        <p:xfrm>
          <a:off x="1582310" y="2103438"/>
          <a:ext cx="9542887" cy="4140200"/>
        </p:xfrm>
        <a:graphic>
          <a:graphicData uri="http://schemas.openxmlformats.org/drawingml/2006/table">
            <a:tbl>
              <a:tblPr firstRow="1" bandRow="1">
                <a:tableStyleId>{5C22544A-7EE6-4342-B048-85BDC9FD1C3A}</a:tableStyleId>
              </a:tblPr>
              <a:tblGrid>
                <a:gridCol w="2837289">
                  <a:extLst>
                    <a:ext uri="{9D8B030D-6E8A-4147-A177-3AD203B41FA5}">
                      <a16:colId xmlns:a16="http://schemas.microsoft.com/office/drawing/2014/main" val="2993683462"/>
                    </a:ext>
                  </a:extLst>
                </a:gridCol>
                <a:gridCol w="3352799">
                  <a:extLst>
                    <a:ext uri="{9D8B030D-6E8A-4147-A177-3AD203B41FA5}">
                      <a16:colId xmlns:a16="http://schemas.microsoft.com/office/drawing/2014/main" val="3013751125"/>
                    </a:ext>
                  </a:extLst>
                </a:gridCol>
                <a:gridCol w="3352799">
                  <a:extLst>
                    <a:ext uri="{9D8B030D-6E8A-4147-A177-3AD203B41FA5}">
                      <a16:colId xmlns:a16="http://schemas.microsoft.com/office/drawing/2014/main" val="3177593878"/>
                    </a:ext>
                  </a:extLst>
                </a:gridCol>
              </a:tblGrid>
              <a:tr h="370840">
                <a:tc gridSpan="3">
                  <a:txBody>
                    <a:bodyPr/>
                    <a:lstStyle/>
                    <a:p>
                      <a:pPr algn="ctr"/>
                      <a:r>
                        <a:rPr lang="en-US" dirty="0"/>
                        <a:t>Land Use Planning – Bill Bishop, Mark Middlebrook and Kevin O’Halloran</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04640462"/>
                  </a:ext>
                </a:extLst>
              </a:tr>
              <a:tr h="370840">
                <a:tc gridSpan="3">
                  <a:txBody>
                    <a:bodyPr/>
                    <a:lstStyle/>
                    <a:p>
                      <a:pPr algn="ctr"/>
                      <a:r>
                        <a:rPr lang="en-US" b="1" dirty="0"/>
                        <a:t>Environmental Justice – </a:t>
                      </a:r>
                      <a:r>
                        <a:rPr lang="en-US" b="1" dirty="0" err="1"/>
                        <a:t>Ashantae</a:t>
                      </a:r>
                      <a:r>
                        <a:rPr lang="en-US" b="1" dirty="0"/>
                        <a:t> Green, Todd Sack and Patrick </a:t>
                      </a:r>
                      <a:r>
                        <a:rPr lang="en-US" b="1" dirty="0" err="1"/>
                        <a:t>Krechowski</a:t>
                      </a:r>
                      <a:endParaRPr lang="en-US" b="1"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72518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00B0F0"/>
                          </a:solidFill>
                        </a:rPr>
                        <a:t>Hazard 1: Sea/River Level Rise – Coastal Surge, Extreme Tides</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002060"/>
                          </a:solidFill>
                        </a:rPr>
                        <a:t>Hazard 2: Climate Change - Extreme Precipitation Events and Rain Pattern</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FF0000"/>
                          </a:solidFill>
                        </a:rPr>
                        <a:t>Hazard 2: Climate Change - Mean Temperature Increase and Heat Waves</a:t>
                      </a:r>
                    </a:p>
                    <a:p>
                      <a:endParaRPr lang="en-US" dirty="0"/>
                    </a:p>
                  </a:txBody>
                  <a:tcPr/>
                </a:tc>
                <a:extLst>
                  <a:ext uri="{0D108BD9-81ED-4DB2-BD59-A6C34878D82A}">
                    <a16:rowId xmlns:a16="http://schemas.microsoft.com/office/drawing/2014/main" val="1518889413"/>
                  </a:ext>
                </a:extLst>
              </a:tr>
              <a:tr h="370840">
                <a:tc>
                  <a:txBody>
                    <a:bodyPr/>
                    <a:lstStyle/>
                    <a:p>
                      <a:r>
                        <a:rPr lang="en-US" dirty="0"/>
                        <a:t>Steve Swann*</a:t>
                      </a:r>
                    </a:p>
                  </a:txBody>
                  <a:tcPr/>
                </a:tc>
                <a:tc>
                  <a:txBody>
                    <a:bodyPr/>
                    <a:lstStyle/>
                    <a:p>
                      <a:r>
                        <a:rPr lang="en-US" dirty="0"/>
                        <a:t>Adam </a:t>
                      </a:r>
                      <a:r>
                        <a:rPr lang="en-US" dirty="0" err="1"/>
                        <a:t>Hoyles</a:t>
                      </a:r>
                      <a:r>
                        <a:rPr lang="en-US" dirty="0"/>
                        <a:t>*</a:t>
                      </a:r>
                    </a:p>
                  </a:txBody>
                  <a:tcPr/>
                </a:tc>
                <a:tc>
                  <a:txBody>
                    <a:bodyPr/>
                    <a:lstStyle/>
                    <a:p>
                      <a:r>
                        <a:rPr lang="en-US" dirty="0"/>
                        <a:t>Adam </a:t>
                      </a:r>
                      <a:r>
                        <a:rPr lang="en-US" dirty="0" err="1"/>
                        <a:t>Bosenblatt</a:t>
                      </a:r>
                      <a:r>
                        <a:rPr lang="en-US" dirty="0"/>
                        <a:t>*</a:t>
                      </a:r>
                    </a:p>
                  </a:txBody>
                  <a:tcPr/>
                </a:tc>
                <a:extLst>
                  <a:ext uri="{0D108BD9-81ED-4DB2-BD59-A6C34878D82A}">
                    <a16:rowId xmlns:a16="http://schemas.microsoft.com/office/drawing/2014/main" val="16882913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Dr. Quinton White</a:t>
                      </a:r>
                    </a:p>
                  </a:txBody>
                  <a:tcPr/>
                </a:tc>
                <a:tc>
                  <a:txBody>
                    <a:bodyPr/>
                    <a:lstStyle/>
                    <a:p>
                      <a:r>
                        <a:rPr lang="en-US" dirty="0"/>
                        <a:t>Bruce </a:t>
                      </a:r>
                      <a:r>
                        <a:rPr lang="en-US" dirty="0" err="1"/>
                        <a:t>Fouraker</a:t>
                      </a:r>
                      <a:endParaRPr lang="en-US" dirty="0"/>
                    </a:p>
                  </a:txBody>
                  <a:tcPr/>
                </a:tc>
                <a:tc>
                  <a:txBody>
                    <a:bodyPr/>
                    <a:lstStyle/>
                    <a:p>
                      <a:r>
                        <a:rPr lang="en-US" dirty="0"/>
                        <a:t>Leslie Pierpont</a:t>
                      </a:r>
                    </a:p>
                  </a:txBody>
                  <a:tcPr/>
                </a:tc>
                <a:extLst>
                  <a:ext uri="{0D108BD9-81ED-4DB2-BD59-A6C34878D82A}">
                    <a16:rowId xmlns:a16="http://schemas.microsoft.com/office/drawing/2014/main" val="3358396756"/>
                  </a:ext>
                </a:extLst>
              </a:tr>
              <a:tr h="370840">
                <a:tc>
                  <a:txBody>
                    <a:bodyPr/>
                    <a:lstStyle/>
                    <a:p>
                      <a:r>
                        <a:rPr lang="en-US" dirty="0"/>
                        <a:t>Joshua Rosenberg</a:t>
                      </a:r>
                    </a:p>
                  </a:txBody>
                  <a:tcPr/>
                </a:tc>
                <a:tc>
                  <a:txBody>
                    <a:bodyPr/>
                    <a:lstStyle/>
                    <a:p>
                      <a:r>
                        <a:rPr lang="en-US" dirty="0"/>
                        <a:t>Patrick </a:t>
                      </a:r>
                      <a:r>
                        <a:rPr lang="en-US" dirty="0" err="1"/>
                        <a:t>Krechowski</a:t>
                      </a:r>
                      <a:endParaRPr lang="en-US" dirty="0"/>
                    </a:p>
                  </a:txBody>
                  <a:tcPr/>
                </a:tc>
                <a:tc>
                  <a:txBody>
                    <a:bodyPr/>
                    <a:lstStyle/>
                    <a:p>
                      <a:r>
                        <a:rPr lang="en-US" dirty="0"/>
                        <a:t>J. Logan Cross</a:t>
                      </a:r>
                    </a:p>
                  </a:txBody>
                  <a:tcPr/>
                </a:tc>
                <a:extLst>
                  <a:ext uri="{0D108BD9-81ED-4DB2-BD59-A6C34878D82A}">
                    <a16:rowId xmlns:a16="http://schemas.microsoft.com/office/drawing/2014/main" val="3145996542"/>
                  </a:ext>
                </a:extLst>
              </a:tr>
              <a:tr h="0">
                <a:tc>
                  <a:txBody>
                    <a:bodyPr/>
                    <a:lstStyle/>
                    <a:p>
                      <a:r>
                        <a:rPr lang="en-US" dirty="0"/>
                        <a:t>Shannon </a:t>
                      </a:r>
                      <a:r>
                        <a:rPr lang="en-US" dirty="0" err="1"/>
                        <a:t>Blankinship</a:t>
                      </a: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James Richardson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Sarah Boren*</a:t>
                      </a:r>
                    </a:p>
                  </a:txBody>
                  <a:tcPr/>
                </a:tc>
                <a:extLst>
                  <a:ext uri="{0D108BD9-81ED-4DB2-BD59-A6C34878D82A}">
                    <a16:rowId xmlns:a16="http://schemas.microsoft.com/office/drawing/2014/main" val="3887030632"/>
                  </a:ext>
                </a:extLst>
              </a:tr>
              <a:tr h="0">
                <a:tc>
                  <a:txBody>
                    <a:bodyPr/>
                    <a:lstStyle/>
                    <a:p>
                      <a:r>
                        <a:rPr lang="en-US" dirty="0"/>
                        <a:t>Mark Middlebrook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Kevin O’Halloran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Bill Bishop</a:t>
                      </a:r>
                    </a:p>
                  </a:txBody>
                  <a:tcPr/>
                </a:tc>
                <a:extLst>
                  <a:ext uri="{0D108BD9-81ED-4DB2-BD59-A6C34878D82A}">
                    <a16:rowId xmlns:a16="http://schemas.microsoft.com/office/drawing/2014/main" val="3602117560"/>
                  </a:ext>
                </a:extLst>
              </a:tr>
              <a:tr h="0">
                <a:tc>
                  <a:txBody>
                    <a:bodyPr/>
                    <a:lstStyle/>
                    <a:p>
                      <a:r>
                        <a:rPr lang="en-US" dirty="0"/>
                        <a:t>Todd Sack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Guillermo Simon*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Ashantae</a:t>
                      </a:r>
                      <a:r>
                        <a:rPr lang="en-US" dirty="0"/>
                        <a:t> Green</a:t>
                      </a:r>
                    </a:p>
                  </a:txBody>
                  <a:tcPr/>
                </a:tc>
                <a:extLst>
                  <a:ext uri="{0D108BD9-81ED-4DB2-BD59-A6C34878D82A}">
                    <a16:rowId xmlns:a16="http://schemas.microsoft.com/office/drawing/2014/main" val="3599066846"/>
                  </a:ext>
                </a:extLst>
              </a:tr>
            </a:tbl>
          </a:graphicData>
        </a:graphic>
      </p:graphicFrame>
    </p:spTree>
    <p:extLst>
      <p:ext uri="{BB962C8B-B14F-4D97-AF65-F5344CB8AC3E}">
        <p14:creationId xmlns:p14="http://schemas.microsoft.com/office/powerpoint/2010/main" val="214070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04933-5A7C-461F-A0B1-FE4B3A3B4752}"/>
              </a:ext>
            </a:extLst>
          </p:cNvPr>
          <p:cNvSpPr>
            <a:spLocks noGrp="1"/>
          </p:cNvSpPr>
          <p:nvPr>
            <p:ph type="title"/>
          </p:nvPr>
        </p:nvSpPr>
        <p:spPr/>
        <p:txBody>
          <a:bodyPr/>
          <a:lstStyle/>
          <a:p>
            <a:r>
              <a:rPr lang="en-US" dirty="0"/>
              <a:t>Comments on Assignments</a:t>
            </a:r>
          </a:p>
        </p:txBody>
      </p:sp>
      <p:sp>
        <p:nvSpPr>
          <p:cNvPr id="3" name="Content Placeholder 2">
            <a:extLst>
              <a:ext uri="{FF2B5EF4-FFF2-40B4-BE49-F238E27FC236}">
                <a16:creationId xmlns:a16="http://schemas.microsoft.com/office/drawing/2014/main" id="{DDB3C237-696D-47CA-BDD5-0425E8CB71C8}"/>
              </a:ext>
            </a:extLst>
          </p:cNvPr>
          <p:cNvSpPr>
            <a:spLocks noGrp="1"/>
          </p:cNvSpPr>
          <p:nvPr>
            <p:ph idx="1"/>
          </p:nvPr>
        </p:nvSpPr>
        <p:spPr/>
        <p:txBody>
          <a:bodyPr/>
          <a:lstStyle/>
          <a:p>
            <a:r>
              <a:rPr lang="en-US" dirty="0"/>
              <a:t>The six individuals associated with Land Use Planning and Environmental Justice have been assigned to one of the three working groups.  Their objective is to ensure land use and environmental justice are embedded in appropriate policy recommendations.  For example, does our building code adequately reflect the impact of future sea level rise?  Should we address planting more trees, do our tree canopy expansion recommendations address the needs of all corners of Duval County including the under-served?</a:t>
            </a:r>
          </a:p>
          <a:p>
            <a:r>
              <a:rPr lang="en-US" dirty="0"/>
              <a:t>Team members have been assigned to participate on a given team.  Should anyone feel that they could better serve a different team, please advise. Working Group Co- Leads have been proposed, Shannon </a:t>
            </a:r>
            <a:r>
              <a:rPr lang="en-US" dirty="0" err="1"/>
              <a:t>Blankinship</a:t>
            </a:r>
            <a:r>
              <a:rPr lang="en-US" dirty="0"/>
              <a:t>/Steve Swann for Sea/River Level Rise, Adam </a:t>
            </a:r>
            <a:r>
              <a:rPr lang="en-US" dirty="0" err="1"/>
              <a:t>Hoyles</a:t>
            </a:r>
            <a:r>
              <a:rPr lang="en-US" dirty="0"/>
              <a:t>/Guillermo Simon for Extreme Precipitation Events and Adam Rosenblatt/</a:t>
            </a:r>
            <a:r>
              <a:rPr lang="en-US"/>
              <a:t>Sarah Boren </a:t>
            </a:r>
            <a:r>
              <a:rPr lang="en-US" dirty="0"/>
              <a:t>for Mean Temperature Increase.</a:t>
            </a:r>
          </a:p>
        </p:txBody>
      </p:sp>
    </p:spTree>
    <p:extLst>
      <p:ext uri="{BB962C8B-B14F-4D97-AF65-F5344CB8AC3E}">
        <p14:creationId xmlns:p14="http://schemas.microsoft.com/office/powerpoint/2010/main" val="141516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96CC07-5CEA-41C6-9AB4-7BFAC8D6744F}"/>
              </a:ext>
            </a:extLst>
          </p:cNvPr>
          <p:cNvSpPr>
            <a:spLocks noGrp="1"/>
          </p:cNvSpPr>
          <p:nvPr>
            <p:ph type="ctrTitle"/>
          </p:nvPr>
        </p:nvSpPr>
        <p:spPr/>
        <p:txBody>
          <a:bodyPr>
            <a:normAutofit/>
          </a:bodyPr>
          <a:lstStyle/>
          <a:p>
            <a:r>
              <a:rPr lang="en-US" sz="4800" dirty="0"/>
              <a:t>Adaptation Action area report and recommendations </a:t>
            </a:r>
          </a:p>
        </p:txBody>
      </p:sp>
      <p:sp>
        <p:nvSpPr>
          <p:cNvPr id="5" name="Subtitle 4">
            <a:extLst>
              <a:ext uri="{FF2B5EF4-FFF2-40B4-BE49-F238E27FC236}">
                <a16:creationId xmlns:a16="http://schemas.microsoft.com/office/drawing/2014/main" id="{E915FF10-0D7A-4D8C-B728-5A574474A52B}"/>
              </a:ext>
            </a:extLst>
          </p:cNvPr>
          <p:cNvSpPr>
            <a:spLocks noGrp="1"/>
          </p:cNvSpPr>
          <p:nvPr>
            <p:ph type="subTitle" idx="1"/>
          </p:nvPr>
        </p:nvSpPr>
        <p:spPr/>
        <p:txBody>
          <a:bodyPr>
            <a:normAutofit/>
          </a:bodyPr>
          <a:lstStyle/>
          <a:p>
            <a:r>
              <a:rPr lang="en-US" dirty="0"/>
              <a:t>Emily Pierce – Former Chair of AAA Committee</a:t>
            </a:r>
          </a:p>
          <a:p>
            <a:endParaRPr lang="en-US" dirty="0"/>
          </a:p>
        </p:txBody>
      </p:sp>
    </p:spTree>
    <p:extLst>
      <p:ext uri="{BB962C8B-B14F-4D97-AF65-F5344CB8AC3E}">
        <p14:creationId xmlns:p14="http://schemas.microsoft.com/office/powerpoint/2010/main" val="2876246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AF290B-C4D6-47AA-ADDF-2DD79722BB08}"/>
              </a:ext>
            </a:extLst>
          </p:cNvPr>
          <p:cNvSpPr>
            <a:spLocks noGrp="1"/>
          </p:cNvSpPr>
          <p:nvPr>
            <p:ph type="title"/>
          </p:nvPr>
        </p:nvSpPr>
        <p:spPr/>
        <p:txBody>
          <a:bodyPr>
            <a:normAutofit/>
          </a:bodyPr>
          <a:lstStyle/>
          <a:p>
            <a:pPr algn="ctr"/>
            <a:r>
              <a:rPr lang="en-US" b="1" dirty="0"/>
              <a:t>Working Group Breakout Sessions</a:t>
            </a:r>
          </a:p>
        </p:txBody>
      </p:sp>
      <p:sp>
        <p:nvSpPr>
          <p:cNvPr id="2" name="Content Placeholder 1">
            <a:extLst>
              <a:ext uri="{FF2B5EF4-FFF2-40B4-BE49-F238E27FC236}">
                <a16:creationId xmlns:a16="http://schemas.microsoft.com/office/drawing/2014/main" id="{D28C05C0-A7C2-48A3-8DE4-B2C22DF9D273}"/>
              </a:ext>
            </a:extLst>
          </p:cNvPr>
          <p:cNvSpPr>
            <a:spLocks noGrp="1"/>
          </p:cNvSpPr>
          <p:nvPr>
            <p:ph idx="1"/>
          </p:nvPr>
        </p:nvSpPr>
        <p:spPr/>
        <p:txBody>
          <a:bodyPr>
            <a:normAutofit/>
          </a:bodyPr>
          <a:lstStyle/>
          <a:p>
            <a:r>
              <a:rPr lang="en-US" sz="1800" b="1" dirty="0"/>
              <a:t>Discuss assigned ‘hazard’ and associated consequences as the working group’s focus</a:t>
            </a:r>
          </a:p>
          <a:p>
            <a:r>
              <a:rPr lang="en-US" sz="1800" b="1" dirty="0"/>
              <a:t>Identify resources for working group review</a:t>
            </a:r>
          </a:p>
          <a:p>
            <a:r>
              <a:rPr lang="en-US" sz="1800" b="1" dirty="0"/>
              <a:t>Begin discussion of ‘work plan’ and next steps</a:t>
            </a:r>
          </a:p>
          <a:p>
            <a:r>
              <a:rPr lang="en-US" sz="1800" b="1" dirty="0"/>
              <a:t>Work Group Co-Leads</a:t>
            </a:r>
          </a:p>
          <a:p>
            <a:pPr lvl="1"/>
            <a:r>
              <a:rPr lang="en-US" sz="1600" b="1" dirty="0"/>
              <a:t>Shannon </a:t>
            </a:r>
            <a:r>
              <a:rPr lang="en-US" sz="1600" b="1" dirty="0" err="1"/>
              <a:t>Blankinship</a:t>
            </a:r>
            <a:r>
              <a:rPr lang="en-US" sz="1600" b="1" dirty="0"/>
              <a:t>/Steve Swan – Sea/River Level Rise </a:t>
            </a:r>
          </a:p>
          <a:p>
            <a:pPr lvl="1"/>
            <a:r>
              <a:rPr lang="en-US" sz="1600" b="1" dirty="0"/>
              <a:t>Adam </a:t>
            </a:r>
            <a:r>
              <a:rPr lang="en-US" sz="1600" b="1" dirty="0" err="1"/>
              <a:t>Hoyles</a:t>
            </a:r>
            <a:r>
              <a:rPr lang="en-US" sz="1600" b="1" dirty="0"/>
              <a:t>/Guillermo Simon - Extreme Precipitation</a:t>
            </a:r>
          </a:p>
          <a:p>
            <a:pPr lvl="1"/>
            <a:r>
              <a:rPr lang="en-US" sz="1600" b="1" dirty="0"/>
              <a:t>Adam Rosenblatt/Sara </a:t>
            </a:r>
            <a:r>
              <a:rPr lang="en-US" sz="1600" b="1" dirty="0" err="1"/>
              <a:t>Boran</a:t>
            </a:r>
            <a:r>
              <a:rPr lang="en-US" sz="1600" b="1" dirty="0"/>
              <a:t> – Mean Temperature Increase</a:t>
            </a:r>
          </a:p>
          <a:p>
            <a:pPr lvl="1"/>
            <a:endParaRPr lang="en-US" sz="1600" b="1" dirty="0"/>
          </a:p>
          <a:p>
            <a:pPr lvl="1"/>
            <a:endParaRPr lang="en-US" sz="1600" b="1" dirty="0"/>
          </a:p>
          <a:p>
            <a:pPr lvl="1"/>
            <a:endParaRPr lang="en-US" sz="1600" b="1" dirty="0"/>
          </a:p>
        </p:txBody>
      </p:sp>
    </p:spTree>
    <p:extLst>
      <p:ext uri="{BB962C8B-B14F-4D97-AF65-F5344CB8AC3E}">
        <p14:creationId xmlns:p14="http://schemas.microsoft.com/office/powerpoint/2010/main" val="206906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5" name="Rectangle 24">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B571292-FA7C-4155-A580-F4182C090E43}"/>
              </a:ext>
            </a:extLst>
          </p:cNvPr>
          <p:cNvSpPr>
            <a:spLocks noGrp="1"/>
          </p:cNvSpPr>
          <p:nvPr>
            <p:ph type="title"/>
          </p:nvPr>
        </p:nvSpPr>
        <p:spPr>
          <a:xfrm>
            <a:off x="1209040" y="1754659"/>
            <a:ext cx="9860547" cy="3005463"/>
          </a:xfrm>
        </p:spPr>
        <p:txBody>
          <a:bodyPr vert="horz" lIns="91440" tIns="45720" rIns="91440" bIns="45720" rtlCol="0" anchor="ctr">
            <a:normAutofit/>
          </a:bodyPr>
          <a:lstStyle/>
          <a:p>
            <a:pPr algn="ctr">
              <a:lnSpc>
                <a:spcPct val="83000"/>
              </a:lnSpc>
            </a:pPr>
            <a:r>
              <a:rPr lang="en-US" sz="6800" cap="all" spc="-100" dirty="0">
                <a:solidFill>
                  <a:schemeClr val="bg1"/>
                </a:solidFill>
              </a:rPr>
              <a:t>Working group report out</a:t>
            </a:r>
          </a:p>
        </p:txBody>
      </p:sp>
      <p:sp>
        <p:nvSpPr>
          <p:cNvPr id="27" name="Rectangle 26">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966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F3B215-496E-4790-A364-7C1C46DEC771}">
  <ds:schemaRefs>
    <ds:schemaRef ds:uri="http://schemas.openxmlformats.org/package/2006/metadata/core-properties"/>
    <ds:schemaRef ds:uri="http://schemas.microsoft.com/office/2006/metadata/properties"/>
    <ds:schemaRef ds:uri="http://purl.org/dc/dcmitype/"/>
    <ds:schemaRef ds:uri="http://purl.org/dc/elements/1.1/"/>
    <ds:schemaRef ds:uri="16c05727-aa75-4e4a-9b5f-8a80a1165891"/>
    <ds:schemaRef ds:uri="http://schemas.microsoft.com/office/2006/documentManagement/types"/>
    <ds:schemaRef ds:uri="http://purl.org/dc/terms/"/>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222</TotalTime>
  <Words>889</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Garamond</vt:lpstr>
      <vt:lpstr>Sagona Book</vt:lpstr>
      <vt:lpstr>Sagona ExtraLight</vt:lpstr>
      <vt:lpstr>SavonVTI</vt:lpstr>
      <vt:lpstr>Environmental Planning Sub Committee</vt:lpstr>
      <vt:lpstr>Agenda</vt:lpstr>
      <vt:lpstr>PowerPoint Presentation</vt:lpstr>
      <vt:lpstr>Comments on Sub Committee Structure</vt:lpstr>
      <vt:lpstr>Proposed Assignments *Working Group Co-Leaders</vt:lpstr>
      <vt:lpstr>Comments on Assignments</vt:lpstr>
      <vt:lpstr>Adaptation Action area report and recommendations </vt:lpstr>
      <vt:lpstr>Working Group Breakout Sessions</vt:lpstr>
      <vt:lpstr>Working group report out</vt:lpstr>
      <vt:lpstr>Close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Planning Sub Committee</dc:title>
  <dc:creator>Brooks Andrews</dc:creator>
  <cp:lastModifiedBy>Brooks Andrews</cp:lastModifiedBy>
  <cp:revision>5</cp:revision>
  <cp:lastPrinted>2020-08-12T14:18:04Z</cp:lastPrinted>
  <dcterms:created xsi:type="dcterms:W3CDTF">2020-08-07T18:58:35Z</dcterms:created>
  <dcterms:modified xsi:type="dcterms:W3CDTF">2020-08-12T15:40:17Z</dcterms:modified>
</cp:coreProperties>
</file>